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65" r:id="rId3"/>
    <p:sldId id="266" r:id="rId4"/>
    <p:sldId id="281" r:id="rId5"/>
    <p:sldId id="282" r:id="rId6"/>
    <p:sldId id="261" r:id="rId7"/>
    <p:sldId id="267" r:id="rId8"/>
    <p:sldId id="268" r:id="rId9"/>
    <p:sldId id="269" r:id="rId10"/>
    <p:sldId id="270" r:id="rId11"/>
    <p:sldId id="272" r:id="rId12"/>
    <p:sldId id="284" r:id="rId13"/>
    <p:sldId id="273" r:id="rId14"/>
    <p:sldId id="274" r:id="rId15"/>
    <p:sldId id="285" r:id="rId16"/>
    <p:sldId id="286" r:id="rId17"/>
    <p:sldId id="275" r:id="rId18"/>
    <p:sldId id="262" r:id="rId19"/>
    <p:sldId id="287" r:id="rId20"/>
    <p:sldId id="276" r:id="rId21"/>
    <p:sldId id="277" r:id="rId22"/>
    <p:sldId id="27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2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0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8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D1ED-D41E-EE4B-B9AF-26EE3F0FA5F4}" type="datetimeFigureOut">
              <a:rPr lang="en-US" smtClean="0"/>
              <a:t>2015-04-09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8ACB-FA5B-924C-B293-40CA254C9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9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teachwithfergy.com/newtons-second-law-ask-an-astronom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newtons-2nd-law-of-motion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het.colorado.edu/en/simulation/forces-and-motion" TargetMode="Externa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newtons-laws-of-motion-3-action-and-reaction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www.teachwithfergy.com/shotgun-kickback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Xx9kiF00rts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newtons-third-law-veritasium/" TargetMode="Externa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newtons-laws-of-motion-parody/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newtons-1st-law-of-motion/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chwithfergy.com/newtons-first-law-of-motion-science-of-nfl-football/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36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Newton’s 3 Laws of Motion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69" y="1534643"/>
            <a:ext cx="4675081" cy="5022268"/>
          </a:xfrm>
          <a:solidFill>
            <a:srgbClr val="800000"/>
          </a:solidFill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Newton’s 3 Laws Summary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Newton’s First Law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Applications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Newton’s Second Law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Second Law Simulation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Newton’s Third Law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Applications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Many opportunities for students to check their understanding</a:t>
            </a:r>
          </a:p>
        </p:txBody>
      </p:sp>
      <p:pic>
        <p:nvPicPr>
          <p:cNvPr id="4" name="Picture 2" descr="http://www.defenseindustrydaily.com/images/SPAC_Sounding_Rocket_Black_Brant_XII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056" y="1373044"/>
            <a:ext cx="1527019" cy="18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15" y="2300118"/>
            <a:ext cx="1812343" cy="2296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800" y="5245847"/>
            <a:ext cx="2699365" cy="1419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80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962" y="3181037"/>
            <a:ext cx="2274113" cy="21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92" y="1010437"/>
            <a:ext cx="8610998" cy="554290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traction system </a:t>
            </a:r>
            <a:r>
              <a:rPr lang="en-US" sz="2400" dirty="0" smtClean="0"/>
              <a:t>below stabilizes </a:t>
            </a:r>
            <a:r>
              <a:rPr lang="en-US" sz="2400" dirty="0"/>
              <a:t>a broken tibia. Determine the force of the tibia on the pulley. Neglect friction. </a:t>
            </a:r>
            <a:endParaRPr lang="en-US" sz="2400" dirty="0" smtClean="0"/>
          </a:p>
          <a:p>
            <a:r>
              <a:rPr lang="en-US" sz="2400" dirty="0" smtClean="0"/>
              <a:t>Hint: A traction system is meant to create a F</a:t>
            </a:r>
            <a:r>
              <a:rPr lang="en-US" sz="2400" baseline="-25000" dirty="0" smtClean="0"/>
              <a:t>net</a:t>
            </a:r>
            <a:r>
              <a:rPr lang="en-US" sz="2400" dirty="0" smtClean="0"/>
              <a:t> = 0 so that the leg doesn’t move.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Answer: </a:t>
            </a:r>
            <a:r>
              <a:rPr lang="en-US" sz="2400" b="1" dirty="0" err="1"/>
              <a:t>F</a:t>
            </a:r>
            <a:r>
              <a:rPr lang="en-US" sz="2400" b="1" baseline="-25000" dirty="0" err="1"/>
              <a:t>tibia</a:t>
            </a:r>
            <a:r>
              <a:rPr lang="en-US" sz="2400" b="1" dirty="0"/>
              <a:t> = 26N </a:t>
            </a:r>
            <a:r>
              <a:rPr lang="en-US" sz="2400" b="1" dirty="0" smtClean="0"/>
              <a:t>[left </a:t>
            </a:r>
            <a:r>
              <a:rPr lang="en-US" sz="2400" b="1" dirty="0"/>
              <a:t>13</a:t>
            </a:r>
            <a:r>
              <a:rPr lang="en-US" sz="2400" b="1" dirty="0">
                <a:latin typeface="Lucida Grande"/>
                <a:ea typeface="Lucida Grande"/>
                <a:cs typeface="Lucida Grande"/>
              </a:rPr>
              <a:t>°</a:t>
            </a:r>
            <a:r>
              <a:rPr lang="en-US" sz="2400" b="1" dirty="0"/>
              <a:t> </a:t>
            </a:r>
            <a:r>
              <a:rPr lang="en-US" sz="2400" b="1" dirty="0" smtClean="0"/>
              <a:t>down]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17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77" y="4000785"/>
            <a:ext cx="2423068" cy="28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Newton’s Second Law of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object </a:t>
            </a:r>
            <a:r>
              <a:rPr lang="en-US" dirty="0"/>
              <a:t>accelerates in the direction of the net force. </a:t>
            </a:r>
            <a:r>
              <a:rPr lang="en-US" b="1" u="sng" dirty="0" smtClean="0"/>
              <a:t>The acceleration is directly proportional to the net force and inversely proportional to the object’s mass. </a:t>
            </a:r>
            <a:endParaRPr lang="en-US" b="1" u="sng" dirty="0"/>
          </a:p>
          <a:p>
            <a:r>
              <a:rPr lang="en-US" dirty="0" smtClean="0"/>
              <a:t>F = ma </a:t>
            </a:r>
            <a:r>
              <a:rPr lang="en-US" dirty="0" smtClean="0">
                <a:sym typeface="Wingdings"/>
              </a:rPr>
              <a:t> a = </a:t>
            </a:r>
            <a:r>
              <a:rPr lang="en-US" u="sng" dirty="0" smtClean="0">
                <a:sym typeface="Wingdings"/>
              </a:rPr>
              <a:t>F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			   m</a:t>
            </a:r>
          </a:p>
          <a:p>
            <a:r>
              <a:rPr lang="en-US" dirty="0" smtClean="0">
                <a:sym typeface="Wingdings"/>
              </a:rPr>
              <a:t>Acceleration increase as F increases</a:t>
            </a:r>
          </a:p>
          <a:p>
            <a:r>
              <a:rPr lang="en-US" dirty="0" smtClean="0">
                <a:sym typeface="Wingdings"/>
              </a:rPr>
              <a:t>Acceleration decreases as m increases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010" y="3413623"/>
            <a:ext cx="1268229" cy="1254444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010" y="5134532"/>
            <a:ext cx="1268229" cy="12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Newton’s Second Law Demonstration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13" y="1130883"/>
            <a:ext cx="862364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Record the accelerations for the 50, 100 and 200 kg objects using a force of 1000 N.</a:t>
            </a:r>
          </a:p>
          <a:p>
            <a:r>
              <a:rPr lang="en-US" sz="2800" dirty="0" smtClean="0"/>
              <a:t>Perform the calculations yourself using F = ma for each mass.</a:t>
            </a:r>
          </a:p>
          <a:p>
            <a:r>
              <a:rPr lang="en-US" sz="2800" dirty="0" smtClean="0"/>
              <a:t>What can you conclude about how a changes as mass changes?  What kind of relationship exists? </a:t>
            </a:r>
            <a:endParaRPr lang="en-US" sz="28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080" y="4140475"/>
            <a:ext cx="3714269" cy="261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4" y="1460790"/>
            <a:ext cx="5901104" cy="5091291"/>
          </a:xfrm>
        </p:spPr>
        <p:txBody>
          <a:bodyPr>
            <a:normAutofit/>
          </a:bodyPr>
          <a:lstStyle/>
          <a:p>
            <a:r>
              <a:rPr lang="en-US" dirty="0"/>
              <a:t>The mass of a hot-air balloon, including the passengers, is </a:t>
            </a:r>
            <a:r>
              <a:rPr lang="en-US" dirty="0" smtClean="0"/>
              <a:t>    9.0 x </a:t>
            </a:r>
            <a:r>
              <a:rPr lang="en-US" dirty="0"/>
              <a:t>10</a:t>
            </a:r>
            <a:r>
              <a:rPr lang="en-US" baseline="30000" dirty="0"/>
              <a:t>2</a:t>
            </a:r>
            <a:r>
              <a:rPr lang="en-US" dirty="0"/>
              <a:t> kg. </a:t>
            </a:r>
            <a:r>
              <a:rPr lang="en-US" dirty="0" smtClean="0"/>
              <a:t>The </a:t>
            </a:r>
            <a:r>
              <a:rPr lang="en-US" dirty="0"/>
              <a:t>density of the air inside the balloon is adjusted by adjusting the heat output of the burner to give a buoyant force on the balloon of </a:t>
            </a:r>
            <a:r>
              <a:rPr lang="en-US" dirty="0" smtClean="0"/>
              <a:t>           9.9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N [up]. Determine the vertical acceleration of the balloon.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314" y="2128181"/>
            <a:ext cx="2770886" cy="31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Check Your Understanding Solution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8894"/>
            <a:ext cx="8229600" cy="1969655"/>
          </a:xfrm>
        </p:spPr>
        <p:txBody>
          <a:bodyPr/>
          <a:lstStyle/>
          <a:p>
            <a:r>
              <a:rPr lang="en-US" b="1" dirty="0" err="1" smtClean="0"/>
              <a:t>F</a:t>
            </a:r>
            <a:r>
              <a:rPr lang="en-US" b="1" baseline="-25000" dirty="0" err="1" smtClean="0"/>
              <a:t>net</a:t>
            </a:r>
            <a:r>
              <a:rPr lang="en-US" b="1" dirty="0" smtClean="0"/>
              <a:t> =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app</a:t>
            </a:r>
            <a:r>
              <a:rPr lang="en-US" b="1" dirty="0" smtClean="0"/>
              <a:t> –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g</a:t>
            </a:r>
            <a:r>
              <a:rPr lang="en-US" b="1" dirty="0" smtClean="0"/>
              <a:t> = 9900 N – 8820 N = 1080 N</a:t>
            </a:r>
          </a:p>
          <a:p>
            <a:r>
              <a:rPr lang="en-US" b="1" dirty="0" smtClean="0"/>
              <a:t>a =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net</a:t>
            </a:r>
            <a:r>
              <a:rPr lang="en-US" b="1" dirty="0" smtClean="0"/>
              <a:t>/m = 1080 N / 900 kg = 1.2 m/s</a:t>
            </a:r>
            <a:r>
              <a:rPr lang="en-US" b="1" baseline="30000" dirty="0" smtClean="0"/>
              <a:t>2</a:t>
            </a:r>
            <a:r>
              <a:rPr lang="en-US" b="1" dirty="0" smtClean="0"/>
              <a:t> [up]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85" y="1919257"/>
            <a:ext cx="1521450" cy="19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78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87" y="1160638"/>
            <a:ext cx="8698492" cy="5461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net force of 58 N [W] is applied to a water polo ball of mass 0.45 kg. Calculate the ball’s acceleration.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Answer: </a:t>
            </a:r>
            <a:r>
              <a:rPr lang="en-US" b="1" dirty="0"/>
              <a:t>1.3 × 10</a:t>
            </a:r>
            <a:r>
              <a:rPr lang="en-US" b="1" baseline="30000" dirty="0"/>
              <a:t>2</a:t>
            </a:r>
            <a:r>
              <a:rPr lang="en-US" b="1" dirty="0"/>
              <a:t> m/s</a:t>
            </a:r>
            <a:r>
              <a:rPr lang="en-US" b="1" baseline="30000" dirty="0"/>
              <a:t>2</a:t>
            </a:r>
            <a:r>
              <a:rPr lang="en-US" b="1" dirty="0"/>
              <a:t> [W]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9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78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87" y="1160638"/>
            <a:ext cx="8698492" cy="5461822"/>
          </a:xfrm>
        </p:spPr>
        <p:txBody>
          <a:bodyPr>
            <a:noAutofit/>
          </a:bodyPr>
          <a:lstStyle/>
          <a:p>
            <a:r>
              <a:rPr lang="en-US" sz="2400" dirty="0"/>
              <a:t>In an extreme test of its braking system under ideal road conditions, a Toyota Celica, travelling initially at 26.9 m/s [S], comes to a stop in 2.61 s. The mass of the car with the driver is 1.18 × 10</a:t>
            </a:r>
            <a:r>
              <a:rPr lang="en-US" sz="2400" baseline="30000" dirty="0"/>
              <a:t>3</a:t>
            </a:r>
            <a:r>
              <a:rPr lang="en-US" sz="2400" dirty="0"/>
              <a:t> kg. </a:t>
            </a:r>
            <a:r>
              <a:rPr lang="en-US" sz="2400" dirty="0" smtClean="0"/>
              <a:t>Calculate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the </a:t>
            </a:r>
            <a:r>
              <a:rPr lang="en-US" sz="2400" dirty="0"/>
              <a:t>car’s </a:t>
            </a:r>
            <a:r>
              <a:rPr lang="en-US" sz="2400" dirty="0" smtClean="0"/>
              <a:t>acceleration.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the </a:t>
            </a:r>
            <a:r>
              <a:rPr lang="en-US" sz="2400" dirty="0"/>
              <a:t>net force required to cause that acceleration.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Answer: a) </a:t>
            </a:r>
            <a:r>
              <a:rPr lang="en-US" sz="2400" b="1" dirty="0"/>
              <a:t>10.3 m/s</a:t>
            </a:r>
            <a:r>
              <a:rPr lang="en-US" sz="2400" b="1" baseline="30000" dirty="0"/>
              <a:t>2</a:t>
            </a:r>
            <a:r>
              <a:rPr lang="en-US" sz="2400" b="1" dirty="0"/>
              <a:t> [N] </a:t>
            </a:r>
            <a:r>
              <a:rPr lang="en-US" sz="2400" b="1" dirty="0" smtClean="0"/>
              <a:t>		b) </a:t>
            </a:r>
            <a:r>
              <a:rPr lang="en-US" sz="2400" b="1" dirty="0"/>
              <a:t>1.22 × 10</a:t>
            </a:r>
            <a:r>
              <a:rPr lang="en-US" sz="2400" b="1" baseline="30000" dirty="0"/>
              <a:t>4</a:t>
            </a:r>
            <a:r>
              <a:rPr lang="en-US" sz="2400" b="1" dirty="0"/>
              <a:t> N [N]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86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8"/>
            <a:ext cx="8229600" cy="1143000"/>
          </a:xfrm>
        </p:spPr>
        <p:txBody>
          <a:bodyPr/>
          <a:lstStyle/>
          <a:p>
            <a:r>
              <a:rPr lang="en-US" b="1" dirty="0" smtClean="0"/>
              <a:t>Newton’s Third Law of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400"/>
            <a:ext cx="8069873" cy="3774685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For every action force, there is a simultaneous reaction force equal in magnitude but opposite in direction. </a:t>
            </a:r>
            <a:endParaRPr lang="en-US" sz="3200" dirty="0" smtClean="0"/>
          </a:p>
          <a:p>
            <a:pPr marL="742950" lvl="2" indent="-342900"/>
            <a:r>
              <a:rPr lang="en-US" b="1" u="sng" dirty="0"/>
              <a:t>For every action, there is an equal and opposite </a:t>
            </a:r>
            <a:r>
              <a:rPr lang="en-US" b="1" u="sng" dirty="0" smtClean="0"/>
              <a:t>reaction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When a </a:t>
            </a:r>
            <a:r>
              <a:rPr lang="en-US" sz="3200" dirty="0"/>
              <a:t>balloon is inflated and </a:t>
            </a:r>
            <a:r>
              <a:rPr lang="en-US" sz="3200" dirty="0" smtClean="0"/>
              <a:t>released, </a:t>
            </a:r>
            <a:r>
              <a:rPr lang="en-US" sz="3200" dirty="0"/>
              <a:t>air rushing from the open nozzle causes the balloon to fly off in the opposite direction </a:t>
            </a:r>
          </a:p>
          <a:p>
            <a:pPr marL="0" lvl="1" indent="0">
              <a:buNone/>
            </a:pP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32" y="5246557"/>
            <a:ext cx="6082856" cy="1332804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236" y="1290400"/>
            <a:ext cx="1127291" cy="1115038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236" y="5464323"/>
            <a:ext cx="1127291" cy="11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32"/>
            <a:ext cx="8229600" cy="1143000"/>
          </a:xfrm>
        </p:spPr>
        <p:txBody>
          <a:bodyPr/>
          <a:lstStyle/>
          <a:p>
            <a:r>
              <a:rPr lang="en-CA" b="1" dirty="0" smtClean="0">
                <a:latin typeface="Arial" charset="0"/>
              </a:rPr>
              <a:t>Application</a:t>
            </a:r>
            <a:endParaRPr lang="en-US" b="1" dirty="0"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7815" y="1765809"/>
            <a:ext cx="8627073" cy="4008692"/>
          </a:xfrm>
        </p:spPr>
        <p:txBody>
          <a:bodyPr/>
          <a:lstStyle/>
          <a:p>
            <a:r>
              <a:rPr lang="en-US" dirty="0"/>
              <a:t>As the rocket pushes the fuel out the </a:t>
            </a:r>
            <a:r>
              <a:rPr lang="en-US" dirty="0" smtClean="0"/>
              <a:t>back, </a:t>
            </a:r>
            <a:r>
              <a:rPr lang="en-US" b="1" u="sng" dirty="0"/>
              <a:t>the fuel pushes back on the rocket to move the rocket </a:t>
            </a:r>
            <a:r>
              <a:rPr lang="en-US" b="1" u="sng" dirty="0" smtClean="0"/>
              <a:t>forward</a:t>
            </a:r>
          </a:p>
          <a:p>
            <a:r>
              <a:rPr lang="en-US" dirty="0" smtClean="0"/>
              <a:t>This even occurs in space where there isn’t any air to push against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8196" name="Picture 2" descr="http://www.defenseindustrydaily.com/images/SPAC_Sounding_Rocket_Black_Brant_XII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42" y="139410"/>
            <a:ext cx="1291354" cy="160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812"/>
            <a:ext cx="9144000" cy="2214188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4582"/>
            <a:ext cx="1127291" cy="11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Newton’s 3</a:t>
            </a:r>
            <a:r>
              <a:rPr lang="en-US" b="1" baseline="30000" dirty="0" smtClean="0"/>
              <a:t>rd</a:t>
            </a:r>
            <a:r>
              <a:rPr lang="en-US" b="1" dirty="0" smtClean="0"/>
              <a:t> Law</a:t>
            </a:r>
            <a:endParaRPr lang="en-US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30" y="2181031"/>
            <a:ext cx="3830270" cy="37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121"/>
            <a:ext cx="8229600" cy="1143000"/>
          </a:xfrm>
        </p:spPr>
        <p:txBody>
          <a:bodyPr/>
          <a:lstStyle/>
          <a:p>
            <a:r>
              <a:rPr lang="en-US" b="1" dirty="0" smtClean="0"/>
              <a:t>Newton’s Laws of Motion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5249" y="1545946"/>
            <a:ext cx="8011551" cy="309973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a.k.a. The Law of Inertia: If the net force acting on an object is zero, that object maintains its state of rest or constant velocity.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object accelerates in the direction of the net force. The acceleration is directly proportional to the net force and inversely proportional to the object’s mass.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For every action force, there is a simultaneous reaction force equal in magnitude but opposite in direction.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4424"/>
            <a:ext cx="2878157" cy="1623576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75249" y="1369121"/>
            <a:ext cx="8068826" cy="3276556"/>
          </a:xfrm>
          <a:prstGeom prst="wedgeRectCallout">
            <a:avLst>
              <a:gd name="adj1" fmla="val -32996"/>
              <a:gd name="adj2" fmla="val 81253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79184" y="5411249"/>
            <a:ext cx="4752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dirty="0" smtClean="0"/>
              <a:t>Newton’s (N) as </a:t>
            </a:r>
            <a:r>
              <a:rPr lang="en-US" sz="2800" dirty="0"/>
              <a:t>a </a:t>
            </a:r>
            <a:r>
              <a:rPr lang="en-US" sz="2800" b="1" dirty="0"/>
              <a:t>unit</a:t>
            </a:r>
            <a:r>
              <a:rPr lang="en-US" sz="2800" dirty="0"/>
              <a:t> of </a:t>
            </a:r>
            <a:r>
              <a:rPr lang="en-US" sz="2800" dirty="0" smtClean="0"/>
              <a:t>Force</a:t>
            </a:r>
          </a:p>
          <a:p>
            <a:pPr>
              <a:buFontTx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 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= kg m/s</a:t>
            </a:r>
            <a:r>
              <a:rPr lang="en-US" sz="2800" b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965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023582"/>
            <a:ext cx="8871045" cy="5636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contractor is pushing a stove across a kitchen floor with a constant velocity of 18 cm/s [</a:t>
            </a:r>
            <a:r>
              <a:rPr lang="en-US" sz="2400" dirty="0" err="1"/>
              <a:t>fwd</a:t>
            </a:r>
            <a:r>
              <a:rPr lang="en-US" sz="2400" dirty="0"/>
              <a:t>]. The contractor is exerting a constant horizontal force of 85 N [</a:t>
            </a:r>
            <a:r>
              <a:rPr lang="en-US" sz="2400" dirty="0" err="1"/>
              <a:t>fwd</a:t>
            </a:r>
            <a:r>
              <a:rPr lang="en-US" sz="2400" dirty="0"/>
              <a:t>]. The force of gravity on the stove is 447 N [down]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Determine </a:t>
            </a:r>
            <a:r>
              <a:rPr lang="en-US" sz="2400" dirty="0"/>
              <a:t>the normal force (</a:t>
            </a:r>
            <a:r>
              <a:rPr lang="en-US" sz="2400" i="1" dirty="0"/>
              <a:t>F</a:t>
            </a:r>
            <a:r>
              <a:rPr lang="en-US" sz="2400" baseline="-25000" dirty="0"/>
              <a:t>N</a:t>
            </a:r>
            <a:r>
              <a:rPr lang="en-US" sz="2400" dirty="0"/>
              <a:t> ) and the force of friction (</a:t>
            </a:r>
            <a:r>
              <a:rPr lang="en-US" sz="2400" i="1" dirty="0" err="1"/>
              <a:t>F</a:t>
            </a:r>
            <a:r>
              <a:rPr lang="en-US" sz="2400" baseline="-25000" dirty="0" err="1"/>
              <a:t>f</a:t>
            </a:r>
            <a:r>
              <a:rPr lang="en-US" sz="2400" baseline="-25000" dirty="0"/>
              <a:t> </a:t>
            </a:r>
            <a:r>
              <a:rPr lang="en-US" sz="2400" dirty="0"/>
              <a:t>) acting on the stove.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Determine the total force applied by the floor (</a:t>
            </a:r>
            <a:r>
              <a:rPr lang="en-US" sz="2400" i="1" dirty="0" err="1"/>
              <a:t>F</a:t>
            </a:r>
            <a:r>
              <a:rPr lang="en-US" sz="2400" baseline="-25000" dirty="0" err="1"/>
              <a:t>floor</a:t>
            </a:r>
            <a:r>
              <a:rPr lang="en-US" sz="2400" dirty="0" smtClean="0"/>
              <a:t>) on the stove.</a:t>
            </a:r>
          </a:p>
          <a:p>
            <a:pPr marL="514350" indent="-514350">
              <a:buFont typeface="+mj-lt"/>
              <a:buAutoNum type="alphaLcParenR"/>
            </a:pPr>
            <a:endParaRPr lang="en-US" sz="2400" dirty="0"/>
          </a:p>
          <a:p>
            <a:pPr marL="514350" indent="-514350">
              <a:buFont typeface="+mj-lt"/>
              <a:buAutoNum type="alphaLcParenR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LcParenR"/>
            </a:pPr>
            <a:endParaRPr lang="en-US" sz="2400" dirty="0" smtClean="0"/>
          </a:p>
          <a:p>
            <a:pPr marL="514350" indent="-514350">
              <a:buFont typeface="+mj-lt"/>
              <a:buAutoNum type="alphaLcParenR"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b="1" dirty="0"/>
              <a:t>Answer: a) FN = 447 N [</a:t>
            </a:r>
            <a:r>
              <a:rPr lang="en-US" sz="2200" b="1" dirty="0" smtClean="0"/>
              <a:t>up]   </a:t>
            </a:r>
            <a:r>
              <a:rPr lang="en-US" sz="2200" b="1" dirty="0" err="1" smtClean="0"/>
              <a:t>Ff</a:t>
            </a:r>
            <a:r>
              <a:rPr lang="en-US" sz="2200" b="1" dirty="0" smtClean="0"/>
              <a:t> </a:t>
            </a:r>
            <a:r>
              <a:rPr lang="en-US" sz="2200" b="1" dirty="0"/>
              <a:t>= 85 N [backwards</a:t>
            </a:r>
            <a:r>
              <a:rPr lang="en-US" sz="2200" b="1" dirty="0" smtClean="0"/>
              <a:t>]     b</a:t>
            </a:r>
            <a:r>
              <a:rPr lang="en-US" sz="2200" b="1" dirty="0"/>
              <a:t>) </a:t>
            </a:r>
            <a:r>
              <a:rPr lang="en-US" sz="2200" b="1" dirty="0" err="1"/>
              <a:t>F</a:t>
            </a:r>
            <a:r>
              <a:rPr lang="en-US" sz="2200" b="1" baseline="-25000" dirty="0" err="1"/>
              <a:t>floor</a:t>
            </a:r>
            <a:r>
              <a:rPr lang="en-US" sz="2200" b="1" dirty="0"/>
              <a:t> = 455 N </a:t>
            </a:r>
            <a:r>
              <a:rPr lang="en-US" sz="2200" b="1" dirty="0" smtClean="0"/>
              <a:t>[fwd </a:t>
            </a:r>
            <a:r>
              <a:rPr lang="en-US" sz="2200" b="1" dirty="0"/>
              <a:t>79</a:t>
            </a:r>
            <a:r>
              <a:rPr lang="en-US" sz="2200" b="1" dirty="0">
                <a:latin typeface="Lucida Grande"/>
                <a:ea typeface="Lucida Grande"/>
                <a:cs typeface="Lucida Grande"/>
              </a:rPr>
              <a:t>° </a:t>
            </a:r>
            <a:r>
              <a:rPr lang="en-US" sz="2200" b="1" dirty="0" smtClean="0"/>
              <a:t>up]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2697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20"/>
            <a:ext cx="8229600" cy="1143000"/>
          </a:xfrm>
        </p:spPr>
        <p:txBody>
          <a:bodyPr/>
          <a:lstStyle/>
          <a:p>
            <a:r>
              <a:rPr lang="en-US" b="1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064526"/>
            <a:ext cx="8830102" cy="5581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Sleds </a:t>
            </a:r>
            <a:r>
              <a:rPr lang="en-US" sz="2400" dirty="0"/>
              <a:t>A and B are connected by a horizontal rope, with A in front of B. Sled A is pulled forward by means of a horizontal rope with a tension of magnitude 29.0 N. The masses of A and B are 6.7 kg and 5.6 kg, respectively. The magnitudes of friction on A and B are</a:t>
            </a:r>
            <a:br>
              <a:rPr lang="en-US" sz="2400" dirty="0"/>
            </a:br>
            <a:r>
              <a:rPr lang="en-US" sz="2400" dirty="0"/>
              <a:t>9.0 N and 8.0 N, respectively. Calculate the magnitude of </a:t>
            </a:r>
            <a:r>
              <a:rPr lang="en-US" sz="2400" dirty="0" smtClean="0"/>
              <a:t>the </a:t>
            </a:r>
            <a:r>
              <a:rPr lang="en-US" sz="2400" dirty="0"/>
              <a:t>acceleration of the two-sled </a:t>
            </a:r>
            <a:r>
              <a:rPr lang="en-US" sz="2400" dirty="0" smtClean="0"/>
              <a:t>system.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 smtClean="0"/>
              <a:t>Answer: </a:t>
            </a:r>
            <a:r>
              <a:rPr lang="en-US" sz="2400" b="1" dirty="0"/>
              <a:t>a = 0.98 m/s</a:t>
            </a:r>
            <a:r>
              <a:rPr lang="en-US" sz="2400" b="1" baseline="30000" dirty="0"/>
              <a:t>2</a:t>
            </a:r>
            <a:r>
              <a:rPr lang="en-US" sz="2400" b="1" dirty="0"/>
              <a:t>	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67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078173"/>
            <a:ext cx="8857397" cy="5609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At an </a:t>
            </a:r>
            <a:r>
              <a:rPr lang="en-US" sz="2400" dirty="0"/>
              <a:t>indoor skating </a:t>
            </a:r>
            <a:r>
              <a:rPr lang="en-US" sz="2400" dirty="0" smtClean="0"/>
              <a:t>rink </a:t>
            </a:r>
            <a:r>
              <a:rPr lang="en-US" sz="2400" dirty="0"/>
              <a:t>children </a:t>
            </a:r>
            <a:r>
              <a:rPr lang="en-US" sz="2400" dirty="0" smtClean="0"/>
              <a:t>skate with their parents. </a:t>
            </a:r>
            <a:r>
              <a:rPr lang="en-US" sz="2400" dirty="0"/>
              <a:t>Behind each child, a parent, also on skates, prepares to push horizontally to see who can push their child the farthest. In this competition, a certain mother has a mass of 61 kg, and her daughter a mass of 19 kg. Both skaters experience </a:t>
            </a:r>
            <a:r>
              <a:rPr lang="en-US" sz="2400" dirty="0" smtClean="0"/>
              <a:t>negligible. </a:t>
            </a:r>
            <a:r>
              <a:rPr lang="en-US" sz="2400" dirty="0"/>
              <a:t>At the starting bell, the mother pushes the child with a constant applied force of magnitude 56 N for 0.83 s. Determine the magnitude of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the </a:t>
            </a:r>
            <a:r>
              <a:rPr lang="en-US" sz="2400" dirty="0"/>
              <a:t>daughter’s </a:t>
            </a:r>
            <a:r>
              <a:rPr lang="en-US" sz="2400" dirty="0" smtClean="0"/>
              <a:t>acceleration.</a:t>
            </a: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the mother’s acceleration.</a:t>
            </a:r>
            <a:endParaRPr lang="en-US" sz="2400" dirty="0"/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the </a:t>
            </a:r>
            <a:r>
              <a:rPr lang="en-US" sz="2400" dirty="0"/>
              <a:t>maximum velocity of the </a:t>
            </a:r>
            <a:r>
              <a:rPr lang="en-US" sz="2400" dirty="0" smtClean="0"/>
              <a:t>daughter. </a:t>
            </a:r>
          </a:p>
          <a:p>
            <a:pPr marL="514350" indent="-514350">
              <a:buFont typeface="+mj-lt"/>
              <a:buAutoNum type="alphaLcParenR"/>
            </a:pP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US" sz="2200" b="1" dirty="0" smtClean="0"/>
              <a:t>Answers: a</a:t>
            </a:r>
            <a:r>
              <a:rPr lang="en-US" sz="2200" b="1" dirty="0"/>
              <a:t>) </a:t>
            </a:r>
            <a:r>
              <a:rPr lang="en-US" sz="2200" b="1" dirty="0" smtClean="0"/>
              <a:t>a</a:t>
            </a:r>
            <a:r>
              <a:rPr lang="en-US" sz="2200" b="1" baseline="-25000" dirty="0" smtClean="0"/>
              <a:t>d</a:t>
            </a:r>
            <a:r>
              <a:rPr lang="en-US" sz="2200" b="1" dirty="0" smtClean="0"/>
              <a:t> </a:t>
            </a:r>
            <a:r>
              <a:rPr lang="en-US" sz="2200" b="1" dirty="0"/>
              <a:t>=</a:t>
            </a:r>
            <a:r>
              <a:rPr lang="en-US" sz="2200" b="1" dirty="0" smtClean="0"/>
              <a:t> </a:t>
            </a:r>
            <a:r>
              <a:rPr lang="en-US" sz="2200" b="1" dirty="0"/>
              <a:t>2.9 m/</a:t>
            </a:r>
            <a:r>
              <a:rPr lang="en-US" sz="2200" b="1" dirty="0" smtClean="0"/>
              <a:t>s</a:t>
            </a:r>
            <a:r>
              <a:rPr lang="en-US" sz="2200" b="1" baseline="30000" dirty="0" smtClean="0"/>
              <a:t>2	</a:t>
            </a:r>
            <a:r>
              <a:rPr lang="en-US" sz="2200" b="1" dirty="0" smtClean="0"/>
              <a:t>b) a</a:t>
            </a:r>
            <a:r>
              <a:rPr lang="en-US" sz="2200" b="1" baseline="-25000" dirty="0" smtClean="0"/>
              <a:t>m</a:t>
            </a:r>
            <a:r>
              <a:rPr lang="en-US" sz="2200" b="1" dirty="0" smtClean="0"/>
              <a:t> = </a:t>
            </a:r>
            <a:r>
              <a:rPr lang="en-US" sz="2200" b="1" dirty="0"/>
              <a:t>is 0.92 m/</a:t>
            </a:r>
            <a:r>
              <a:rPr lang="en-US" sz="2200" b="1" dirty="0" smtClean="0"/>
              <a:t>s</a:t>
            </a:r>
            <a:r>
              <a:rPr lang="en-US" sz="2200" b="1" baseline="30000" dirty="0" smtClean="0"/>
              <a:t>2</a:t>
            </a:r>
            <a:r>
              <a:rPr lang="en-US" sz="2200" b="1" dirty="0" smtClean="0"/>
              <a:t>   c) </a:t>
            </a:r>
            <a:r>
              <a:rPr lang="en-US" sz="2200" b="1" dirty="0" err="1" smtClean="0"/>
              <a:t>V</a:t>
            </a:r>
            <a:r>
              <a:rPr lang="en-US" sz="2200" b="1" baseline="-25000" dirty="0" err="1" smtClean="0"/>
              <a:t>f</a:t>
            </a:r>
            <a:r>
              <a:rPr lang="en-US" sz="2200" b="1" baseline="-25000" dirty="0" smtClean="0"/>
              <a:t> </a:t>
            </a:r>
            <a:r>
              <a:rPr lang="en-US" sz="2200" b="1" dirty="0"/>
              <a:t>daughter = 2.4 m/s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06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Summarize</a:t>
            </a:r>
            <a:endParaRPr lang="en-US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30" y="2181031"/>
            <a:ext cx="3830270" cy="37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2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Newton’s First Law of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45" y="1436340"/>
            <a:ext cx="8229600" cy="4525963"/>
          </a:xfrm>
        </p:spPr>
        <p:txBody>
          <a:bodyPr/>
          <a:lstStyle/>
          <a:p>
            <a:r>
              <a:rPr lang="en-US" dirty="0"/>
              <a:t>a.k.a. </a:t>
            </a:r>
            <a:r>
              <a:rPr lang="en-US" dirty="0" smtClean="0"/>
              <a:t>The Law </a:t>
            </a:r>
            <a:r>
              <a:rPr lang="en-US" dirty="0"/>
              <a:t>of Inertia: </a:t>
            </a:r>
            <a:r>
              <a:rPr lang="en-US" dirty="0" smtClean="0"/>
              <a:t>Things want to keep doing what they are doing.  </a:t>
            </a:r>
            <a:endParaRPr lang="en-US" dirty="0"/>
          </a:p>
          <a:p>
            <a:pPr lvl="1"/>
            <a:r>
              <a:rPr lang="en-US" dirty="0" smtClean="0"/>
              <a:t>Stationary objects don’t want to move</a:t>
            </a:r>
          </a:p>
          <a:p>
            <a:pPr lvl="1"/>
            <a:r>
              <a:rPr lang="en-US" dirty="0" smtClean="0"/>
              <a:t>Moving objects don’t want to stop moving</a:t>
            </a:r>
          </a:p>
          <a:p>
            <a:r>
              <a:rPr lang="en-US" b="1" u="sng" dirty="0" smtClean="0"/>
              <a:t>To cause acceleration—the net force acting on an object cannot be zero. </a:t>
            </a:r>
            <a:endParaRPr lang="en-US" b="1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55" y="5038531"/>
            <a:ext cx="1561290" cy="15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48"/>
            <a:ext cx="8229600" cy="1143000"/>
          </a:xfrm>
        </p:spPr>
        <p:txBody>
          <a:bodyPr/>
          <a:lstStyle/>
          <a:p>
            <a:r>
              <a:rPr lang="en-US" b="1" dirty="0" smtClean="0"/>
              <a:t>Newton’s First Law of 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86" y="1081319"/>
            <a:ext cx="87258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This law has several important implications.</a:t>
            </a:r>
          </a:p>
          <a:p>
            <a:r>
              <a:rPr lang="en-US" sz="2800" b="1" u="sng" dirty="0" smtClean="0"/>
              <a:t>An external force is required to change the velocity of an object. </a:t>
            </a:r>
          </a:p>
          <a:p>
            <a:r>
              <a:rPr lang="en-US" sz="2800" dirty="0" smtClean="0"/>
              <a:t>For an object to change velocity (including changing from v = 0), the F</a:t>
            </a:r>
            <a:r>
              <a:rPr lang="en-US" sz="2800" baseline="-25000" dirty="0" smtClean="0"/>
              <a:t>net</a:t>
            </a:r>
            <a:r>
              <a:rPr lang="en-US" sz="2800" dirty="0" smtClean="0"/>
              <a:t> must be greater zero in one direction.</a:t>
            </a:r>
            <a:endParaRPr lang="en-US" sz="2800" dirty="0"/>
          </a:p>
          <a:p>
            <a:r>
              <a:rPr lang="en-US" sz="2800" dirty="0" smtClean="0"/>
              <a:t>Objects at rest remain at rest unless acted upon by an external </a:t>
            </a:r>
            <a:r>
              <a:rPr lang="en-US" sz="2800" dirty="0"/>
              <a:t>F</a:t>
            </a:r>
            <a:r>
              <a:rPr lang="en-US" sz="2800" baseline="-25000" dirty="0"/>
              <a:t>net</a:t>
            </a:r>
            <a:r>
              <a:rPr lang="en-US" sz="2800" dirty="0"/>
              <a:t> </a:t>
            </a:r>
            <a:r>
              <a:rPr lang="en-US" sz="2800" dirty="0" smtClean="0"/>
              <a:t>greater zero.</a:t>
            </a:r>
            <a:endParaRPr lang="en-US" sz="2800" dirty="0"/>
          </a:p>
          <a:p>
            <a:r>
              <a:rPr lang="en-US" sz="2800" b="1" u="sng" dirty="0" smtClean="0"/>
              <a:t>Moving objects continue to move in a straight line at a constant speed </a:t>
            </a:r>
            <a:r>
              <a:rPr lang="en-US" sz="2800" b="1" u="sng" dirty="0"/>
              <a:t>unless acted upon by a net external </a:t>
            </a:r>
            <a:r>
              <a:rPr lang="en-US" sz="2800" b="1" u="sng" dirty="0" smtClean="0"/>
              <a:t>force.</a:t>
            </a:r>
            <a:endParaRPr lang="en-US" sz="2800" b="1" u="sng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77" y="5757487"/>
            <a:ext cx="986283" cy="9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0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" y="111656"/>
            <a:ext cx="9144000" cy="67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When net force is zero…</a:t>
            </a:r>
          </a:p>
        </p:txBody>
      </p:sp>
      <p:pic>
        <p:nvPicPr>
          <p:cNvPr id="7172" name="Picture 4" descr="http://www.stonyruncustoms.com/yahoo_site_admin/assets/images/Jay_burning_rubber!!.206193418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6215062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4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98"/>
            <a:ext cx="8229600" cy="1143000"/>
          </a:xfrm>
        </p:spPr>
        <p:txBody>
          <a:bodyPr/>
          <a:lstStyle/>
          <a:p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79" y="1046246"/>
            <a:ext cx="8702395" cy="42653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 </a:t>
            </a:r>
            <a:r>
              <a:rPr lang="en-US" dirty="0"/>
              <a:t>occurs when a car slows down quickly; the people in the car tend to continue moving forward, possibly crashing their heads into the windshield if they are not wearing a seat belt. </a:t>
            </a:r>
            <a:r>
              <a:rPr lang="en-US" dirty="0" smtClean="0"/>
              <a:t>The seat belt prevents them from shooting forward through the windshield</a:t>
            </a:r>
          </a:p>
          <a:p>
            <a:r>
              <a:rPr lang="en-US" dirty="0" smtClean="0"/>
              <a:t>An airbag acts in a similar fashion to stop the person from hitting their head on the dashboard or steering wheel during a front</a:t>
            </a:r>
            <a:r>
              <a:rPr lang="en-US" dirty="0"/>
              <a:t>-end collision. </a:t>
            </a:r>
            <a:endParaRPr lang="en-US" dirty="0" smtClean="0"/>
          </a:p>
          <a:p>
            <a:r>
              <a:rPr lang="en-US" b="1" u="sng" dirty="0" smtClean="0"/>
              <a:t>Both act to reduce the inertia experience by the passengers.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980" y="5065088"/>
            <a:ext cx="3253195" cy="1710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1" y="5035739"/>
            <a:ext cx="4660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exert a force of 45 N [up] on your backpack, causing it to move upward with a </a:t>
            </a:r>
            <a:r>
              <a:rPr lang="en-US" dirty="0" smtClean="0"/>
              <a:t>constant </a:t>
            </a:r>
            <a:r>
              <a:rPr lang="en-US" dirty="0"/>
              <a:t>velocity. Determine the force of gravity on the pack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Answer: </a:t>
            </a:r>
            <a:r>
              <a:rPr lang="en-US" b="1" i="1" dirty="0"/>
              <a:t>F</a:t>
            </a:r>
            <a:r>
              <a:rPr lang="en-US" b="1" baseline="-25000" dirty="0"/>
              <a:t>g</a:t>
            </a:r>
            <a:r>
              <a:rPr lang="en-US" b="1" dirty="0"/>
              <a:t> = 45 N [down</a:t>
            </a:r>
            <a:r>
              <a:rPr lang="en-US" b="1" dirty="0" smtClean="0"/>
              <a:t>] 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0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Your Understanding 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375"/>
            <a:ext cx="8229600" cy="31162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FBD of the pack </a:t>
            </a:r>
            <a:r>
              <a:rPr lang="en-US" dirty="0" smtClean="0"/>
              <a:t>(right) shows </a:t>
            </a:r>
            <a:r>
              <a:rPr lang="en-US" dirty="0"/>
              <a:t>that two forces act on the pack: the applied force </a:t>
            </a:r>
            <a:r>
              <a:rPr lang="en-US" dirty="0" smtClean="0"/>
              <a:t>(</a:t>
            </a:r>
            <a:r>
              <a:rPr lang="en-US" i="1" dirty="0" err="1"/>
              <a:t>F</a:t>
            </a:r>
            <a:r>
              <a:rPr lang="en-US" baseline="-25000" dirty="0" err="1"/>
              <a:t>app</a:t>
            </a:r>
            <a:r>
              <a:rPr lang="en-US" dirty="0"/>
              <a:t>) that you exert and the force of gravity (</a:t>
            </a:r>
            <a:r>
              <a:rPr lang="en-US" i="1" dirty="0" err="1"/>
              <a:t>F</a:t>
            </a:r>
            <a:r>
              <a:rPr lang="en-US" baseline="-25000" dirty="0" err="1"/>
              <a:t>g</a:t>
            </a:r>
            <a:r>
              <a:rPr lang="en-US" dirty="0"/>
              <a:t>) that Earth exerts. Since the pack is moving at a constant velocity, the net force must, by the law of inertia, be zero. So the </a:t>
            </a:r>
            <a:r>
              <a:rPr lang="en-US" dirty="0" smtClean="0"/>
              <a:t>upward </a:t>
            </a:r>
            <a:r>
              <a:rPr lang="en-US" dirty="0"/>
              <a:t>and downward forces have the same magnitude, and 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 = </a:t>
            </a:r>
            <a:r>
              <a:rPr lang="en-US" dirty="0"/>
              <a:t>45 N [down].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93" y="4685482"/>
            <a:ext cx="1755630" cy="20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1261</Words>
  <Application>Microsoft Macintosh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Newton’s 3 Laws of Motion</vt:lpstr>
      <vt:lpstr>Newton’s Laws of Motion</vt:lpstr>
      <vt:lpstr>Newton’s First Law of Motion</vt:lpstr>
      <vt:lpstr>Newton’s First Law of Motion</vt:lpstr>
      <vt:lpstr>PowerPoint Presentation</vt:lpstr>
      <vt:lpstr>When net force is zero…</vt:lpstr>
      <vt:lpstr>Application</vt:lpstr>
      <vt:lpstr>Check Your Understanding</vt:lpstr>
      <vt:lpstr>Check Your Understanding Solutions</vt:lpstr>
      <vt:lpstr>Check Your Understanding</vt:lpstr>
      <vt:lpstr>Newton’s Second Law of Motion</vt:lpstr>
      <vt:lpstr>Newton’s Second Law Demonstration</vt:lpstr>
      <vt:lpstr>Check Your Understanding</vt:lpstr>
      <vt:lpstr>Check Your Understanding Solution</vt:lpstr>
      <vt:lpstr>Check Your Understanding</vt:lpstr>
      <vt:lpstr>Check Your Understanding</vt:lpstr>
      <vt:lpstr>Newton’s Third Law of Motion</vt:lpstr>
      <vt:lpstr>Application</vt:lpstr>
      <vt:lpstr>Newton’s 3rd Law</vt:lpstr>
      <vt:lpstr>Check Your Understanding</vt:lpstr>
      <vt:lpstr>Check Your Understanding</vt:lpstr>
      <vt:lpstr>Check Your Understanding</vt:lpstr>
      <vt:lpstr>Let’s Summarize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Laws of Motion</dc:title>
  <dc:creator/>
  <cp:lastModifiedBy>Devon Ferguson</cp:lastModifiedBy>
  <cp:revision>41</cp:revision>
  <dcterms:created xsi:type="dcterms:W3CDTF">2014-09-20T23:59:56Z</dcterms:created>
  <dcterms:modified xsi:type="dcterms:W3CDTF">2015-04-10T03:46:52Z</dcterms:modified>
</cp:coreProperties>
</file>